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1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4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5.png" ContentType="image/png"/>
  <Override PartName="/ppt/media/image22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5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10.png" ContentType="image/png"/>
  <Override PartName="/ppt/media/image8.png" ContentType="image/png"/>
  <Override PartName="/ppt/media/image6.png" ContentType="image/png"/>
  <Override PartName="/ppt/media/image9.gif" ContentType="image/gif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4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5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40F2C29-A16C-4960-B95E-A92D57D4CD05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6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5F4408F-AF15-4320-8262-A5A940414F95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Taken from http://www.vogella.com/tutorials/JUnit/article.html</a:t>
            </a:r>
            <a:endParaRPr/>
          </a:p>
          <a:p>
            <a:endParaRPr/>
          </a:p>
        </p:txBody>
      </p:sp>
      <p:sp>
        <p:nvSpPr>
          <p:cNvPr id="220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4274B89-B37F-475D-AC31-2A7226D56DA4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Taken from http://www.vogella.com/tutorials/JUnit/article.html</a:t>
            </a:r>
            <a:endParaRPr/>
          </a:p>
          <a:p>
            <a:endParaRPr/>
          </a:p>
        </p:txBody>
      </p:sp>
      <p:sp>
        <p:nvSpPr>
          <p:cNvPr id="222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E69E77C-C201-4AB6-BA05-079FBB1C15C0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040CEFD-7273-4F9F-961D-DFFC89B65E02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solidFill>
            <a:srgbClr val="50b4c8"/>
          </a:solidFill>
          <a:ln w="12600">
            <a:noFill/>
          </a:ln>
        </p:spPr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7620120" y="0"/>
            <a:ext cx="4571280" cy="6857280"/>
          </a:xfrm>
          <a:prstGeom prst="rect">
            <a:avLst/>
          </a:prstGeom>
          <a:solidFill>
            <a:srgbClr val="50b4c8"/>
          </a:solidFill>
          <a:ln w="1260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gif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603360" y="770400"/>
            <a:ext cx="10781280" cy="335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80000"/>
              </a:lnSpc>
            </a:pPr>
            <a:r>
              <a:rPr lang="en-US" sz="8800">
                <a:solidFill>
                  <a:srgbClr val="ffffff"/>
                </a:solidFill>
                <a:latin typeface="Calibri Light"/>
              </a:rPr>
              <a:t>Automated Testing</a:t>
            </a:r>
            <a:endParaRPr/>
          </a:p>
        </p:txBody>
      </p:sp>
      <p:sp>
        <p:nvSpPr>
          <p:cNvPr id="152" name="CustomShape 2"/>
          <p:cNvSpPr/>
          <p:nvPr/>
        </p:nvSpPr>
        <p:spPr>
          <a:xfrm>
            <a:off x="667440" y="4206960"/>
            <a:ext cx="9227160" cy="164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Calibri Light"/>
              </a:rPr>
              <a:t>Finding Bugs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Integration Testing</a:t>
            </a:r>
            <a:endParaRPr/>
          </a:p>
        </p:txBody>
      </p:sp>
      <p:pic>
        <p:nvPicPr>
          <p:cNvPr id="173" name="Content Placeholder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452400" y="2157840"/>
            <a:ext cx="4670280" cy="436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8261280" y="542160"/>
            <a:ext cx="3382560" cy="1919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85000"/>
              </a:lnSpc>
            </a:pPr>
            <a:r>
              <a:rPr lang="en-US" sz="4000">
                <a:solidFill>
                  <a:srgbClr val="ffffff"/>
                </a:solidFill>
                <a:latin typeface="Calibri Light"/>
              </a:rPr>
              <a:t>JUnit</a:t>
            </a:r>
            <a:endParaRPr/>
          </a:p>
        </p:txBody>
      </p:sp>
      <p:sp>
        <p:nvSpPr>
          <p:cNvPr id="175" name="CustomShape 2"/>
          <p:cNvSpPr/>
          <p:nvPr/>
        </p:nvSpPr>
        <p:spPr>
          <a:xfrm>
            <a:off x="762120" y="762120"/>
            <a:ext cx="6095160" cy="4571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 "/>
            </a:pPr>
            <a:r>
              <a:rPr lang="en-US" sz="3200">
                <a:solidFill>
                  <a:srgbClr val="262626"/>
                </a:solidFill>
                <a:latin typeface="Calibri Light"/>
              </a:rPr>
              <a:t>Getting Set up</a:t>
            </a:r>
            <a:endParaRPr/>
          </a:p>
        </p:txBody>
      </p:sp>
      <p:sp>
        <p:nvSpPr>
          <p:cNvPr id="176" name="CustomShape 3"/>
          <p:cNvSpPr/>
          <p:nvPr/>
        </p:nvSpPr>
        <p:spPr>
          <a:xfrm>
            <a:off x="8276040" y="2511720"/>
            <a:ext cx="3397680" cy="3126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>
                <a:solidFill>
                  <a:srgbClr val="262626"/>
                </a:solidFill>
                <a:latin typeface="Calibri Light"/>
              </a:rPr>
              <a:t>Testing Library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Importing a project</a:t>
            </a:r>
            <a:endParaRPr/>
          </a:p>
        </p:txBody>
      </p:sp>
      <p:sp>
        <p:nvSpPr>
          <p:cNvPr id="178" name="CustomShape 2"/>
          <p:cNvSpPr/>
          <p:nvPr/>
        </p:nvSpPr>
        <p:spPr>
          <a:xfrm>
            <a:off x="676800" y="2011680"/>
            <a:ext cx="5078880" cy="376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85000"/>
              </a:lnSpc>
              <a:buFont typeface="Arial"/>
              <a:buChar char=" 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File -&gt; Import -&gt; Existing project into Workspace -&gt; Browse for project</a:t>
            </a:r>
            <a:endParaRPr/>
          </a:p>
        </p:txBody>
      </p:sp>
      <p:pic>
        <p:nvPicPr>
          <p:cNvPr id="179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132320" y="1188720"/>
            <a:ext cx="5019120" cy="524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Setting up a Test</a:t>
            </a:r>
            <a:endParaRPr/>
          </a:p>
        </p:txBody>
      </p:sp>
      <p:sp>
        <p:nvSpPr>
          <p:cNvPr id="181" name="CustomShape 2"/>
          <p:cNvSpPr/>
          <p:nvPr/>
        </p:nvSpPr>
        <p:spPr>
          <a:xfrm>
            <a:off x="676800" y="2011680"/>
            <a:ext cx="4074480" cy="376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85000"/>
              </a:lnSpc>
              <a:buFont typeface="Arial"/>
              <a:buChar char=" 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File -&gt; new-&gt; Junit Test case </a:t>
            </a:r>
            <a:endParaRPr/>
          </a:p>
        </p:txBody>
      </p:sp>
      <p:pic>
        <p:nvPicPr>
          <p:cNvPr id="182" name="Picture 3" descr=""/>
          <p:cNvPicPr/>
          <p:nvPr/>
        </p:nvPicPr>
        <p:blipFill>
          <a:blip r:embed="rId1"/>
          <a:srcRect l="0" t="0" r="1288854" b="-1599569"/>
          <a:stretch>
            <a:fillRect/>
          </a:stretch>
        </p:blipFill>
        <p:spPr>
          <a:xfrm>
            <a:off x="6400800" y="981360"/>
            <a:ext cx="4906080" cy="514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Junit Structure</a:t>
            </a:r>
            <a:endParaRPr/>
          </a:p>
        </p:txBody>
      </p:sp>
      <p:pic>
        <p:nvPicPr>
          <p:cNvPr id="184" name="Content Placeholder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57360" y="1807920"/>
            <a:ext cx="7551720" cy="4824360"/>
          </a:xfrm>
          <a:prstGeom prst="rect">
            <a:avLst/>
          </a:prstGeom>
          <a:ln>
            <a:noFill/>
          </a:ln>
        </p:spPr>
      </p:pic>
      <p:sp>
        <p:nvSpPr>
          <p:cNvPr id="185" name="CustomShape 2"/>
          <p:cNvSpPr/>
          <p:nvPr/>
        </p:nvSpPr>
        <p:spPr>
          <a:xfrm>
            <a:off x="7496640" y="1782360"/>
            <a:ext cx="3126600" cy="364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 Light"/>
              </a:rPr>
              <a:t>Import Classes under test</a:t>
            </a:r>
            <a:endParaRPr/>
          </a:p>
        </p:txBody>
      </p:sp>
      <p:sp>
        <p:nvSpPr>
          <p:cNvPr id="186" name="CustomShape 3"/>
          <p:cNvSpPr/>
          <p:nvPr/>
        </p:nvSpPr>
        <p:spPr>
          <a:xfrm>
            <a:off x="7534080" y="2620440"/>
            <a:ext cx="3254760" cy="364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 Light"/>
              </a:rPr>
              <a:t>Declare Objects under Test</a:t>
            </a:r>
            <a:endParaRPr/>
          </a:p>
        </p:txBody>
      </p:sp>
      <p:sp>
        <p:nvSpPr>
          <p:cNvPr id="187" name="CustomShape 4"/>
          <p:cNvSpPr/>
          <p:nvPr/>
        </p:nvSpPr>
        <p:spPr>
          <a:xfrm>
            <a:off x="7381080" y="3403800"/>
            <a:ext cx="4705560" cy="364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 Light"/>
              </a:rPr>
              <a:t>Flag to execute this method before test</a:t>
            </a:r>
            <a:endParaRPr/>
          </a:p>
        </p:txBody>
      </p:sp>
      <p:sp>
        <p:nvSpPr>
          <p:cNvPr id="188" name="CustomShape 5"/>
          <p:cNvSpPr/>
          <p:nvPr/>
        </p:nvSpPr>
        <p:spPr>
          <a:xfrm>
            <a:off x="7332840" y="4510080"/>
            <a:ext cx="4973760" cy="364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 Light"/>
              </a:rPr>
              <a:t>Flag to indicate this method is a test case</a:t>
            </a:r>
            <a:endParaRPr/>
          </a:p>
        </p:txBody>
      </p:sp>
      <p:sp>
        <p:nvSpPr>
          <p:cNvPr id="189" name="CustomShape 6"/>
          <p:cNvSpPr/>
          <p:nvPr/>
        </p:nvSpPr>
        <p:spPr>
          <a:xfrm>
            <a:off x="7374960" y="6125760"/>
            <a:ext cx="4707000" cy="364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 Light"/>
              </a:rPr>
              <a:t>Assertion decides if test will pass or fail</a:t>
            </a:r>
            <a:endParaRPr/>
          </a:p>
        </p:txBody>
      </p:sp>
      <p:sp>
        <p:nvSpPr>
          <p:cNvPr id="190" name="CustomShape 7"/>
          <p:cNvSpPr/>
          <p:nvPr/>
        </p:nvSpPr>
        <p:spPr>
          <a:xfrm flipH="1" flipV="1">
            <a:off x="3027240" y="1882440"/>
            <a:ext cx="4757040" cy="83160"/>
          </a:xfrm>
          <a:prstGeom prst="straightConnector1">
            <a:avLst/>
          </a:prstGeom>
          <a:noFill/>
          <a:ln w="9360">
            <a:solidFill>
              <a:srgbClr val="50b4c8"/>
            </a:solidFill>
            <a:round/>
            <a:tailEnd len="med" type="triangle" w="med"/>
          </a:ln>
        </p:spPr>
      </p:sp>
      <p:sp>
        <p:nvSpPr>
          <p:cNvPr id="191" name="CustomShape 8"/>
          <p:cNvSpPr/>
          <p:nvPr/>
        </p:nvSpPr>
        <p:spPr>
          <a:xfrm flipH="1">
            <a:off x="6042960" y="2805120"/>
            <a:ext cx="1741320" cy="360"/>
          </a:xfrm>
          <a:prstGeom prst="straightConnector1">
            <a:avLst/>
          </a:prstGeom>
          <a:noFill/>
          <a:ln w="9360">
            <a:solidFill>
              <a:srgbClr val="50b4c8"/>
            </a:solidFill>
            <a:round/>
            <a:tailEnd len="med" type="triangle" w="med"/>
          </a:ln>
        </p:spPr>
      </p:sp>
      <p:sp>
        <p:nvSpPr>
          <p:cNvPr id="192" name="CustomShape 9"/>
          <p:cNvSpPr/>
          <p:nvPr/>
        </p:nvSpPr>
        <p:spPr>
          <a:xfrm flipH="1">
            <a:off x="2412720" y="3588480"/>
            <a:ext cx="5413680" cy="360"/>
          </a:xfrm>
          <a:prstGeom prst="straightConnector1">
            <a:avLst/>
          </a:prstGeom>
          <a:noFill/>
          <a:ln w="9360">
            <a:solidFill>
              <a:srgbClr val="50b4c8"/>
            </a:solidFill>
            <a:round/>
            <a:tailEnd len="med" type="triangle" w="med"/>
          </a:ln>
        </p:spPr>
      </p:sp>
      <p:sp>
        <p:nvSpPr>
          <p:cNvPr id="193" name="CustomShape 10"/>
          <p:cNvSpPr/>
          <p:nvPr/>
        </p:nvSpPr>
        <p:spPr>
          <a:xfrm flipH="1">
            <a:off x="2262960" y="4694760"/>
            <a:ext cx="5563800" cy="360"/>
          </a:xfrm>
          <a:prstGeom prst="straightConnector1">
            <a:avLst/>
          </a:prstGeom>
          <a:noFill/>
          <a:ln w="9360">
            <a:solidFill>
              <a:srgbClr val="50b4c8"/>
            </a:solidFill>
            <a:round/>
            <a:tailEnd len="med" type="triangle" w="med"/>
          </a:ln>
        </p:spPr>
      </p:sp>
      <p:sp>
        <p:nvSpPr>
          <p:cNvPr id="194" name="CustomShape 11"/>
          <p:cNvSpPr/>
          <p:nvPr/>
        </p:nvSpPr>
        <p:spPr>
          <a:xfrm flipH="1" flipV="1">
            <a:off x="2637720" y="5800320"/>
            <a:ext cx="5146920" cy="508320"/>
          </a:xfrm>
          <a:prstGeom prst="straightConnector1">
            <a:avLst/>
          </a:prstGeom>
          <a:noFill/>
          <a:ln w="9360">
            <a:solidFill>
              <a:srgbClr val="50b4c8"/>
            </a:solidFill>
            <a:round/>
            <a:tailEnd len="med" type="triangle" w="med"/>
          </a:ln>
        </p:spPr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Running Tests</a:t>
            </a:r>
            <a:endParaRPr/>
          </a:p>
        </p:txBody>
      </p:sp>
      <p:sp>
        <p:nvSpPr>
          <p:cNvPr id="196" name="CustomShape 2"/>
          <p:cNvSpPr/>
          <p:nvPr/>
        </p:nvSpPr>
        <p:spPr>
          <a:xfrm>
            <a:off x="676800" y="2011680"/>
            <a:ext cx="10752840" cy="376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85000"/>
              </a:lnSpc>
              <a:buFont typeface="Arial"/>
              <a:buChar char=" 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Right Click on Test class -&gt; Run as -&gt; JunitTest</a:t>
            </a:r>
            <a:endParaRPr/>
          </a:p>
        </p:txBody>
      </p:sp>
      <p:pic>
        <p:nvPicPr>
          <p:cNvPr id="197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138160" y="1005840"/>
            <a:ext cx="3618720" cy="48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Junit Annotations</a:t>
            </a:r>
            <a:endParaRPr/>
          </a:p>
        </p:txBody>
      </p:sp>
      <p:pic>
        <p:nvPicPr>
          <p:cNvPr id="199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62720" y="1735920"/>
            <a:ext cx="7555320" cy="512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Junit Assertions</a:t>
            </a:r>
            <a:endParaRPr/>
          </a:p>
        </p:txBody>
      </p:sp>
      <p:pic>
        <p:nvPicPr>
          <p:cNvPr id="20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95040" y="1716840"/>
            <a:ext cx="7836840" cy="514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Concept questions</a:t>
            </a:r>
            <a:endParaRPr/>
          </a:p>
        </p:txBody>
      </p:sp>
      <p:sp>
        <p:nvSpPr>
          <p:cNvPr id="203" name="CustomShape 2"/>
          <p:cNvSpPr/>
          <p:nvPr/>
        </p:nvSpPr>
        <p:spPr>
          <a:xfrm>
            <a:off x="676800" y="2011680"/>
            <a:ext cx="10752840" cy="376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You work for a company that sells a desktop app that millions of customers use. 10% of your customer base complains that the app crashes every Tuesday morning. How do you start your investigation?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Concept questions</a:t>
            </a:r>
            <a:endParaRPr/>
          </a:p>
        </p:txBody>
      </p:sp>
      <p:sp>
        <p:nvSpPr>
          <p:cNvPr id="205" name="CustomShape 2"/>
          <p:cNvSpPr/>
          <p:nvPr/>
        </p:nvSpPr>
        <p:spPr>
          <a:xfrm>
            <a:off x="676800" y="2011680"/>
            <a:ext cx="10752840" cy="376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You are writing a java program and notice a bug. You put a print statement in your code to diagnose the bug. The bug disappeared. What could have happened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Testing Principles</a:t>
            </a:r>
            <a:endParaRPr/>
          </a:p>
        </p:txBody>
      </p:sp>
      <p:sp>
        <p:nvSpPr>
          <p:cNvPr id="154" name="CustomShape 2"/>
          <p:cNvSpPr/>
          <p:nvPr/>
        </p:nvSpPr>
        <p:spPr>
          <a:xfrm>
            <a:off x="676800" y="2011680"/>
            <a:ext cx="10752840" cy="376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Check compliance with requirements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Check compliance after changes (regression)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Methodology to isolate problems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Reduce costs of maintenance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Alternative Testing Methods</a:t>
            </a:r>
            <a:endParaRPr/>
          </a:p>
        </p:txBody>
      </p:sp>
      <p:pic>
        <p:nvPicPr>
          <p:cNvPr id="20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57360" y="2048400"/>
            <a:ext cx="3237840" cy="1713960"/>
          </a:xfrm>
          <a:prstGeom prst="rect">
            <a:avLst/>
          </a:prstGeom>
          <a:ln>
            <a:noFill/>
          </a:ln>
        </p:spPr>
      </p:pic>
      <p:pic>
        <p:nvPicPr>
          <p:cNvPr id="208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848840" y="1900800"/>
            <a:ext cx="2970360" cy="2598840"/>
          </a:xfrm>
          <a:prstGeom prst="rect">
            <a:avLst/>
          </a:prstGeom>
          <a:ln>
            <a:noFill/>
          </a:ln>
        </p:spPr>
      </p:pic>
      <p:sp>
        <p:nvSpPr>
          <p:cNvPr id="209" name="CustomShape 2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0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450880" y="4242960"/>
            <a:ext cx="2889000" cy="2465640"/>
          </a:xfrm>
          <a:prstGeom prst="rect">
            <a:avLst/>
          </a:prstGeom>
          <a:ln>
            <a:noFill/>
          </a:ln>
        </p:spPr>
      </p:pic>
      <p:pic>
        <p:nvPicPr>
          <p:cNvPr id="211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087400" y="3218400"/>
            <a:ext cx="3675600" cy="288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Alternative Testing Methods</a:t>
            </a:r>
            <a:endParaRPr/>
          </a:p>
        </p:txBody>
      </p:sp>
      <p:sp>
        <p:nvSpPr>
          <p:cNvPr id="213" name="CustomShape 2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78960" y="2059920"/>
            <a:ext cx="8479080" cy="452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Good practices</a:t>
            </a:r>
            <a:r>
              <a:rPr lang="en-US" sz="5400">
                <a:solidFill>
                  <a:srgbClr val="50b4c8"/>
                </a:solidFill>
                <a:latin typeface="Calibri Light"/>
              </a:rPr>
              <a:t>	</a:t>
            </a:r>
            <a:endParaRPr/>
          </a:p>
        </p:txBody>
      </p:sp>
      <p:sp>
        <p:nvSpPr>
          <p:cNvPr id="156" name="CustomShape 2"/>
          <p:cNvSpPr/>
          <p:nvPr/>
        </p:nvSpPr>
        <p:spPr>
          <a:xfrm>
            <a:off x="676800" y="2011680"/>
            <a:ext cx="10752840" cy="376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Requirements are clearly testable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Components are easily divisible into individual pieces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Write tests  offline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Create tests for ranges of values and boundaries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Create tests for types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Create tests for multiple states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Think of all the extremes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8261280" y="542160"/>
            <a:ext cx="3382560" cy="1919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85000"/>
              </a:lnSpc>
            </a:pPr>
            <a:r>
              <a:rPr lang="en-US" sz="4000">
                <a:solidFill>
                  <a:srgbClr val="ffffff"/>
                </a:solidFill>
                <a:latin typeface="Calibri Light"/>
              </a:rPr>
              <a:t>Types of Test</a:t>
            </a:r>
            <a:endParaRPr/>
          </a:p>
        </p:txBody>
      </p:sp>
      <p:sp>
        <p:nvSpPr>
          <p:cNvPr id="158" name="CustomShape 2"/>
          <p:cNvSpPr/>
          <p:nvPr/>
        </p:nvSpPr>
        <p:spPr>
          <a:xfrm>
            <a:off x="762120" y="762120"/>
            <a:ext cx="6095160" cy="4571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 "/>
            </a:pPr>
            <a:r>
              <a:rPr lang="en-US" sz="3200">
                <a:solidFill>
                  <a:srgbClr val="262626"/>
                </a:solidFill>
                <a:latin typeface="Calibri Light"/>
              </a:rPr>
              <a:t>Functional</a:t>
            </a:r>
            <a:endParaRPr/>
          </a:p>
          <a:p>
            <a:pPr>
              <a:lnSpc>
                <a:spcPct val="100000"/>
              </a:lnSpc>
              <a:buFont typeface="Arial"/>
              <a:buChar char=" "/>
            </a:pPr>
            <a:r>
              <a:rPr lang="en-US" sz="3200">
                <a:solidFill>
                  <a:srgbClr val="262626"/>
                </a:solidFill>
                <a:latin typeface="Calibri Light"/>
              </a:rPr>
              <a:t>Behavioral</a:t>
            </a:r>
            <a:endParaRPr/>
          </a:p>
          <a:p>
            <a:pPr>
              <a:lnSpc>
                <a:spcPct val="100000"/>
              </a:lnSpc>
              <a:buFont typeface="Arial"/>
              <a:buChar char=" "/>
            </a:pPr>
            <a:r>
              <a:rPr lang="en-US" sz="3200">
                <a:solidFill>
                  <a:srgbClr val="262626"/>
                </a:solidFill>
                <a:latin typeface="Calibri Light"/>
              </a:rPr>
              <a:t>Performance</a:t>
            </a:r>
            <a:endParaRPr/>
          </a:p>
          <a:p>
            <a:pPr>
              <a:lnSpc>
                <a:spcPct val="100000"/>
              </a:lnSpc>
              <a:buFont typeface="Arial"/>
              <a:buChar char=" "/>
            </a:pPr>
            <a:r>
              <a:rPr lang="en-US" sz="3200">
                <a:solidFill>
                  <a:srgbClr val="262626"/>
                </a:solidFill>
                <a:latin typeface="Calibri Light"/>
              </a:rPr>
              <a:t>Integration</a:t>
            </a:r>
            <a:endParaRPr/>
          </a:p>
          <a:p>
            <a:pPr>
              <a:lnSpc>
                <a:spcPct val="100000"/>
              </a:lnSpc>
              <a:buFont typeface="Arial"/>
              <a:buChar char=" "/>
            </a:pPr>
            <a:r>
              <a:rPr lang="en-US" sz="3200">
                <a:solidFill>
                  <a:srgbClr val="262626"/>
                </a:solidFill>
                <a:latin typeface="Calibri Light"/>
              </a:rPr>
              <a:t>System</a:t>
            </a:r>
            <a:endParaRPr/>
          </a:p>
        </p:txBody>
      </p:sp>
      <p:sp>
        <p:nvSpPr>
          <p:cNvPr id="159" name="CustomShape 3"/>
          <p:cNvSpPr/>
          <p:nvPr/>
        </p:nvSpPr>
        <p:spPr>
          <a:xfrm>
            <a:off x="8276040" y="2511720"/>
            <a:ext cx="3397680" cy="3126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>
                <a:solidFill>
                  <a:srgbClr val="262626"/>
                </a:solidFill>
                <a:latin typeface="Calibri Light"/>
              </a:rPr>
              <a:t>What types of tests we could write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Functional Test</a:t>
            </a:r>
            <a:endParaRPr/>
          </a:p>
        </p:txBody>
      </p:sp>
      <p:pic>
        <p:nvPicPr>
          <p:cNvPr id="161" name="Content Placeholder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40880" y="2450880"/>
            <a:ext cx="6262200" cy="310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Triangle Example</a:t>
            </a:r>
            <a:endParaRPr/>
          </a:p>
        </p:txBody>
      </p:sp>
      <p:sp>
        <p:nvSpPr>
          <p:cNvPr id="163" name="CustomShape 2"/>
          <p:cNvSpPr/>
          <p:nvPr/>
        </p:nvSpPr>
        <p:spPr>
          <a:xfrm>
            <a:off x="676800" y="2011680"/>
            <a:ext cx="10752840" cy="376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85000"/>
              </a:lnSpc>
              <a:buFont typeface="Arial"/>
              <a:buChar char=" 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A programmer wrote the following function for a math library. Come up with some test cases for the function defined below. Hint: there can be up to 21</a:t>
            </a:r>
            <a:endParaRPr/>
          </a:p>
          <a:p>
            <a:pPr>
              <a:lnSpc>
                <a:spcPct val="85000"/>
              </a:lnSpc>
            </a:pPr>
            <a:endParaRPr/>
          </a:p>
          <a:p>
            <a:pPr>
              <a:lnSpc>
                <a:spcPct val="85000"/>
              </a:lnSpc>
            </a:pPr>
            <a:endParaRPr/>
          </a:p>
        </p:txBody>
      </p:sp>
      <p:pic>
        <p:nvPicPr>
          <p:cNvPr id="164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58320" y="3592440"/>
            <a:ext cx="10189800" cy="37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Triangle Example</a:t>
            </a:r>
            <a:endParaRPr/>
          </a:p>
        </p:txBody>
      </p:sp>
      <p:sp>
        <p:nvSpPr>
          <p:cNvPr id="166" name="CustomShape 2"/>
          <p:cNvSpPr/>
          <p:nvPr/>
        </p:nvSpPr>
        <p:spPr>
          <a:xfrm>
            <a:off x="676800" y="2011680"/>
            <a:ext cx="10752840" cy="376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85000"/>
              </a:lnSpc>
              <a:buFont typeface="Arial"/>
              <a:buChar char=" 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A programmer wrote the following function for a math library. Come up with some test cases for the function defined below. Hint: there can be up to 21</a:t>
            </a:r>
            <a:endParaRPr/>
          </a:p>
          <a:p>
            <a:pPr>
              <a:lnSpc>
                <a:spcPct val="85000"/>
              </a:lnSpc>
            </a:pPr>
            <a:endParaRPr/>
          </a:p>
          <a:p>
            <a:pPr>
              <a:lnSpc>
                <a:spcPct val="85000"/>
              </a:lnSpc>
            </a:pPr>
            <a:endParaRPr/>
          </a:p>
        </p:txBody>
      </p:sp>
      <p:pic>
        <p:nvPicPr>
          <p:cNvPr id="167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58320" y="3592440"/>
            <a:ext cx="10189800" cy="37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Behavioral Test (state)</a:t>
            </a:r>
            <a:endParaRPr/>
          </a:p>
        </p:txBody>
      </p:sp>
      <p:pic>
        <p:nvPicPr>
          <p:cNvPr id="169" name="Content Placeholder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8240" y="2578680"/>
            <a:ext cx="5657400" cy="250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Performance Testing</a:t>
            </a:r>
            <a:endParaRPr/>
          </a:p>
        </p:txBody>
      </p:sp>
      <p:pic>
        <p:nvPicPr>
          <p:cNvPr id="171" name="Content Placeholder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11880" y="2865240"/>
            <a:ext cx="9155520" cy="131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